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4" r:id="rId3"/>
    <p:sldId id="257" r:id="rId4"/>
    <p:sldId id="258" r:id="rId5"/>
    <p:sldId id="259" r:id="rId6"/>
    <p:sldId id="260" r:id="rId7"/>
    <p:sldId id="261" r:id="rId8"/>
    <p:sldId id="262" r:id="rId9"/>
    <p:sldId id="263" r:id="rId10"/>
    <p:sldId id="275" r:id="rId11"/>
    <p:sldId id="264" r:id="rId12"/>
    <p:sldId id="265" r:id="rId13"/>
    <p:sldId id="266" r:id="rId14"/>
    <p:sldId id="267" r:id="rId15"/>
    <p:sldId id="268" r:id="rId16"/>
    <p:sldId id="269" r:id="rId17"/>
    <p:sldId id="270" r:id="rId18"/>
    <p:sldId id="271" r:id="rId19"/>
    <p:sldId id="272" r:id="rId20"/>
    <p:sldId id="273" r:id="rId21"/>
    <p:sldId id="276" r:id="rId22"/>
  </p:sldIdLst>
  <p:sldSz cx="12192000" cy="6858000"/>
  <p:notesSz cx="6858000" cy="9525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snapToGrid="0" snapToObjects="1">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393741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191120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368306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353493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47629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43504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336693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53587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180131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428244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BD84000-E938-184A-B8DF-6E01A535EA6C}" type="datetimeFigureOut">
              <a:rPr lang="fr-FR" smtClean="0"/>
              <a:pPr/>
              <a:t>08/11/2020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357695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tx1">
                <a:lumMod val="75000"/>
                <a:lumOff val="25000"/>
              </a:schemeClr>
            </a:gs>
            <a:gs pos="100000">
              <a:srgbClr val="FFFFFF"/>
            </a:gs>
            <a:gs pos="99000">
              <a:schemeClr val="bg1">
                <a:lumMod val="50000"/>
              </a:schemeClr>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84000-E938-184A-B8DF-6E01A535EA6C}" type="datetimeFigureOut">
              <a:rPr lang="fr-FR" smtClean="0"/>
              <a:pPr/>
              <a:t>08/11/2020</a:t>
            </a:fld>
            <a:endParaRPr lang="fr-FR"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5E8D3-800C-604D-A164-ABB20A3F4D25}" type="slidenum">
              <a:rPr lang="fr-FR" smtClean="0"/>
              <a:pPr/>
              <a:t>‹N°›</a:t>
            </a:fld>
            <a:endParaRPr lang="fr-FR" dirty="0"/>
          </a:p>
        </p:txBody>
      </p:sp>
    </p:spTree>
    <p:extLst>
      <p:ext uri="{BB962C8B-B14F-4D97-AF65-F5344CB8AC3E}">
        <p14:creationId xmlns:p14="http://schemas.microsoft.com/office/powerpoint/2010/main" xmlns="" val="100874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ncbi.nlm.nih.gov/pubmed/?term=Aymard%20M%5bAuthor%5d&amp;cauthor=true&amp;cauthor_uid=10325314" TargetMode="External"/><Relationship Id="rId3" Type="http://schemas.openxmlformats.org/officeDocument/2006/relationships/hyperlink" Target="https://www.ncbi.nlm.nih.gov/pubmed/?term=Layani-Milon%20MP%5bAuthor%5d&amp;cauthor=true&amp;cauthor_uid=10325314" TargetMode="External"/><Relationship Id="rId7" Type="http://schemas.openxmlformats.org/officeDocument/2006/relationships/hyperlink" Target="https://www.ncbi.nlm.nih.gov/pubmed/?term=Stagnara%20J%5bAuthor%5d&amp;cauthor=true&amp;cauthor_uid=10325314"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ncbi.nlm.nih.gov/pubmed/?term=Luciani%20J%5bAuthor%5d&amp;cauthor=true&amp;cauthor_uid=10325314" TargetMode="External"/><Relationship Id="rId5" Type="http://schemas.openxmlformats.org/officeDocument/2006/relationships/hyperlink" Target="https://www.ncbi.nlm.nih.gov/pubmed/?term=Valette%20M%5bAuthor%5d&amp;cauthor=true&amp;cauthor_uid=10325314" TargetMode="External"/><Relationship Id="rId4" Type="http://schemas.openxmlformats.org/officeDocument/2006/relationships/hyperlink" Target="https://www.ncbi.nlm.nih.gov/pubmed/?term=Gras%20I%5bAuthor%5d&amp;cauthor=true&amp;cauthor_uid=10325314" TargetMode="External"/><Relationship Id="rId9" Type="http://schemas.openxmlformats.org/officeDocument/2006/relationships/hyperlink" Target="https://www.ncbi.nlm.nih.gov/pubmed/?term=Lina%20B%5bAuthor%5d&amp;cauthor=true&amp;cauthor_uid=103253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id-19: anatomie d'une épidémie | CNRS Le journal">
            <a:extLst>
              <a:ext uri="{FF2B5EF4-FFF2-40B4-BE49-F238E27FC236}">
                <a16:creationId xmlns:a16="http://schemas.microsoft.com/office/drawing/2014/main" xmlns="" id="{98878386-5292-E245-8B66-6B92A3DB8BE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xmlns="" val="0"/>
              </a:ext>
            </a:extLst>
          </a:blip>
          <a:srcRect l="12774" r="-1250"/>
          <a:stretch/>
        </p:blipFill>
        <p:spPr bwMode="auto">
          <a:xfrm>
            <a:off x="0" y="0"/>
            <a:ext cx="1249802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a:extLst>
              <a:ext uri="{FF2B5EF4-FFF2-40B4-BE49-F238E27FC236}">
                <a16:creationId xmlns:a16="http://schemas.microsoft.com/office/drawing/2014/main" xmlns="" id="{BEDB3756-669A-634F-B331-F12511BC71A1}"/>
              </a:ext>
            </a:extLst>
          </p:cNvPr>
          <p:cNvSpPr>
            <a:spLocks noGrp="1"/>
          </p:cNvSpPr>
          <p:nvPr>
            <p:ph type="ctrTitle"/>
          </p:nvPr>
        </p:nvSpPr>
        <p:spPr/>
        <p:txBody>
          <a:bodyPr/>
          <a:lstStyle/>
          <a:p>
            <a:r>
              <a:rPr lang="fr-FR" dirty="0"/>
              <a:t>Covid19 : Une virulence surprenante !</a:t>
            </a:r>
          </a:p>
        </p:txBody>
      </p:sp>
      <p:sp>
        <p:nvSpPr>
          <p:cNvPr id="3" name="Sous-titre 2">
            <a:extLst>
              <a:ext uri="{FF2B5EF4-FFF2-40B4-BE49-F238E27FC236}">
                <a16:creationId xmlns:a16="http://schemas.microsoft.com/office/drawing/2014/main" xmlns="" id="{282AEFE6-4656-6442-87EE-1D57B5479CF4}"/>
              </a:ext>
            </a:extLst>
          </p:cNvPr>
          <p:cNvSpPr>
            <a:spLocks noGrp="1"/>
          </p:cNvSpPr>
          <p:nvPr>
            <p:ph type="subTitle" idx="1"/>
          </p:nvPr>
        </p:nvSpPr>
        <p:spPr/>
        <p:txBody>
          <a:bodyPr>
            <a:normAutofit fontScale="92500" lnSpcReduction="20000"/>
          </a:bodyPr>
          <a:lstStyle/>
          <a:p>
            <a:r>
              <a:rPr lang="fr-FR" sz="2800" b="1" dirty="0">
                <a:solidFill>
                  <a:schemeClr val="bg1"/>
                </a:solidFill>
              </a:rPr>
              <a:t>Claude ESCARGUEL</a:t>
            </a:r>
          </a:p>
          <a:p>
            <a:r>
              <a:rPr lang="fr-FR" sz="2400" dirty="0">
                <a:solidFill>
                  <a:schemeClr val="bg1"/>
                </a:solidFill>
              </a:rPr>
              <a:t>microbiologiste </a:t>
            </a:r>
          </a:p>
          <a:p>
            <a:r>
              <a:rPr lang="fr-FR" sz="2400" dirty="0">
                <a:solidFill>
                  <a:schemeClr val="bg1"/>
                </a:solidFill>
              </a:rPr>
              <a:t>ancien président du Syndicat National des Praticiens des Hôpitaux Généraux (SNPHG)</a:t>
            </a:r>
          </a:p>
          <a:p>
            <a:r>
              <a:rPr lang="fr-FR" sz="2400" dirty="0">
                <a:solidFill>
                  <a:schemeClr val="bg1"/>
                </a:solidFill>
              </a:rPr>
              <a:t>Président Association Biologie et Coopération</a:t>
            </a:r>
          </a:p>
          <a:p>
            <a:endParaRPr lang="fr-FR" sz="2400" dirty="0">
              <a:solidFill>
                <a:schemeClr val="bg1"/>
              </a:solidFill>
            </a:endParaRPr>
          </a:p>
        </p:txBody>
      </p:sp>
      <p:pic>
        <p:nvPicPr>
          <p:cNvPr id="5" name="Image 4" descr="LOGO-AFFICHE.png"/>
          <p:cNvPicPr>
            <a:picLocks noChangeAspect="1"/>
          </p:cNvPicPr>
          <p:nvPr/>
        </p:nvPicPr>
        <p:blipFill>
          <a:blip r:embed="rId3"/>
          <a:stretch>
            <a:fillRect/>
          </a:stretch>
        </p:blipFill>
        <p:spPr>
          <a:xfrm>
            <a:off x="0" y="3886200"/>
            <a:ext cx="2700997" cy="2700997"/>
          </a:xfrm>
          <a:prstGeom prst="rect">
            <a:avLst/>
          </a:prstGeom>
        </p:spPr>
      </p:pic>
    </p:spTree>
    <p:extLst>
      <p:ext uri="{BB962C8B-B14F-4D97-AF65-F5344CB8AC3E}">
        <p14:creationId xmlns:p14="http://schemas.microsoft.com/office/powerpoint/2010/main" xmlns="" val="4198532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8E211F94-0EBB-AD4E-AA56-CC21200BFAB3}"/>
              </a:ext>
            </a:extLst>
          </p:cNvPr>
          <p:cNvPicPr>
            <a:picLocks noChangeAspect="1"/>
          </p:cNvPicPr>
          <p:nvPr/>
        </p:nvPicPr>
        <p:blipFill>
          <a:blip r:embed="rId2"/>
          <a:stretch>
            <a:fillRect/>
          </a:stretch>
        </p:blipFill>
        <p:spPr>
          <a:xfrm>
            <a:off x="1684780" y="0"/>
            <a:ext cx="8822440" cy="6858000"/>
          </a:xfrm>
          <a:prstGeom prst="rect">
            <a:avLst/>
          </a:prstGeom>
        </p:spPr>
      </p:pic>
    </p:spTree>
    <p:extLst>
      <p:ext uri="{BB962C8B-B14F-4D97-AF65-F5344CB8AC3E}">
        <p14:creationId xmlns:p14="http://schemas.microsoft.com/office/powerpoint/2010/main" xmlns="" val="95874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646AEED-84D9-2542-9B78-6FFC2EEB5506}"/>
              </a:ext>
            </a:extLst>
          </p:cNvPr>
          <p:cNvSpPr>
            <a:spLocks noGrp="1"/>
          </p:cNvSpPr>
          <p:nvPr>
            <p:ph idx="1"/>
          </p:nvPr>
        </p:nvSpPr>
        <p:spPr>
          <a:xfrm>
            <a:off x="26145" y="418660"/>
            <a:ext cx="9117855" cy="4525963"/>
          </a:xfrm>
        </p:spPr>
        <p:txBody>
          <a:bodyPr/>
          <a:lstStyle/>
          <a:p>
            <a:r>
              <a:rPr lang="fr-FR" dirty="0"/>
              <a:t> 6°) Les travaux des chinois ayant illustré le rôle protecteur des IgG anti-Mycoplasama pneumoniae dans la prévention des complications chez des patients infectés par le COVID19 .  </a:t>
            </a:r>
          </a:p>
          <a:p>
            <a:endParaRPr lang="fr-FR" dirty="0"/>
          </a:p>
        </p:txBody>
      </p:sp>
      <p:sp>
        <p:nvSpPr>
          <p:cNvPr id="4" name="ZoneTexte 3">
            <a:extLst>
              <a:ext uri="{FF2B5EF4-FFF2-40B4-BE49-F238E27FC236}">
                <a16:creationId xmlns:a16="http://schemas.microsoft.com/office/drawing/2014/main" xmlns="" id="{D5210608-B83E-A147-A389-132C6B01147A}"/>
              </a:ext>
            </a:extLst>
          </p:cNvPr>
          <p:cNvSpPr txBox="1"/>
          <p:nvPr/>
        </p:nvSpPr>
        <p:spPr>
          <a:xfrm>
            <a:off x="0" y="5100501"/>
            <a:ext cx="8503395" cy="2031325"/>
          </a:xfrm>
          <a:prstGeom prst="rect">
            <a:avLst/>
          </a:prstGeom>
          <a:noFill/>
        </p:spPr>
        <p:txBody>
          <a:bodyPr wrap="square" rtlCol="0">
            <a:spAutoFit/>
          </a:bodyPr>
          <a:lstStyle/>
          <a:p>
            <a:r>
              <a:rPr lang="fr-FR" b="1" dirty="0">
                <a:solidFill>
                  <a:schemeClr val="bg1"/>
                </a:solidFill>
              </a:rPr>
              <a:t>Macrolide treatment for COVID-19: Will this be the way forward? </a:t>
            </a:r>
            <a:endParaRPr lang="fr-FR" dirty="0">
              <a:solidFill>
                <a:schemeClr val="bg1"/>
              </a:solidFill>
            </a:endParaRPr>
          </a:p>
          <a:p>
            <a:r>
              <a:rPr lang="fr-FR" b="1" dirty="0">
                <a:solidFill>
                  <a:schemeClr val="bg1"/>
                </a:solidFill>
              </a:rPr>
              <a:t>1,</a:t>
            </a:r>
            <a:r>
              <a:rPr lang="fr-FR" dirty="0">
                <a:solidFill>
                  <a:schemeClr val="bg1"/>
                </a:solidFill>
              </a:rPr>
              <a:t>* </a:t>
            </a:r>
            <a:r>
              <a:rPr lang="fr-FR" b="1" dirty="0">
                <a:solidFill>
                  <a:schemeClr val="bg1"/>
                </a:solidFill>
              </a:rPr>
              <a:t>1 1 1 1 Masashi Ohe , Haruki Shida , Satoshi Jodo , Yoshihiro Kusunoki , Masahide Seki , </a:t>
            </a:r>
            <a:r>
              <a:rPr lang="fr-FR" dirty="0">
                <a:solidFill>
                  <a:schemeClr val="bg1"/>
                </a:solidFill>
              </a:rPr>
              <a:t> </a:t>
            </a:r>
            <a:r>
              <a:rPr lang="fr-FR" b="1" dirty="0">
                <a:solidFill>
                  <a:schemeClr val="bg1"/>
                </a:solidFill>
              </a:rPr>
              <a:t>12 Ken Furuya , Houman Goudarzi </a:t>
            </a:r>
            <a:endParaRPr lang="fr-FR" dirty="0">
              <a:solidFill>
                <a:schemeClr val="bg1"/>
              </a:solidFill>
            </a:endParaRPr>
          </a:p>
          <a:p>
            <a:r>
              <a:rPr lang="fr-FR" dirty="0">
                <a:solidFill>
                  <a:schemeClr val="bg1"/>
                </a:solidFill>
              </a:rPr>
              <a:t>1 Department of Internal Medicine, JCHO Hokkaido Hospital, Sapporo, Japan;</a:t>
            </a:r>
            <a:br>
              <a:rPr lang="fr-FR" dirty="0">
                <a:solidFill>
                  <a:schemeClr val="bg1"/>
                </a:solidFill>
              </a:rPr>
            </a:br>
            <a:r>
              <a:rPr lang="fr-FR" dirty="0">
                <a:solidFill>
                  <a:schemeClr val="bg1"/>
                </a:solidFill>
              </a:rPr>
              <a:t>2 Department of Respiratory Medicine, Faculty of Medicine and Graduate School of Medicine, Hokkaido University, Sapporo, Japan. </a:t>
            </a:r>
          </a:p>
          <a:p>
            <a:endParaRPr lang="fr-FR" dirty="0">
              <a:solidFill>
                <a:schemeClr val="bg1"/>
              </a:solidFill>
            </a:endParaRPr>
          </a:p>
        </p:txBody>
      </p:sp>
      <p:sp>
        <p:nvSpPr>
          <p:cNvPr id="5" name="ZoneTexte 4">
            <a:extLst>
              <a:ext uri="{FF2B5EF4-FFF2-40B4-BE49-F238E27FC236}">
                <a16:creationId xmlns:a16="http://schemas.microsoft.com/office/drawing/2014/main" xmlns="" id="{3DEABA9A-78C8-684F-91F3-0C2A162D83A5}"/>
              </a:ext>
            </a:extLst>
          </p:cNvPr>
          <p:cNvSpPr txBox="1"/>
          <p:nvPr/>
        </p:nvSpPr>
        <p:spPr>
          <a:xfrm>
            <a:off x="26144" y="2714238"/>
            <a:ext cx="8628068" cy="2308324"/>
          </a:xfrm>
          <a:prstGeom prst="rect">
            <a:avLst/>
          </a:prstGeom>
          <a:noFill/>
        </p:spPr>
        <p:txBody>
          <a:bodyPr wrap="square" rtlCol="0">
            <a:spAutoFit/>
          </a:bodyPr>
          <a:lstStyle/>
          <a:p>
            <a:r>
              <a:rPr lang="fr-FR" b="1" dirty="0">
                <a:solidFill>
                  <a:schemeClr val="bg1"/>
                </a:solidFill>
              </a:rPr>
              <a:t>Serum </a:t>
            </a:r>
            <a:r>
              <a:rPr lang="fr-FR" b="1" i="1" dirty="0">
                <a:solidFill>
                  <a:schemeClr val="bg1"/>
                </a:solidFill>
              </a:rPr>
              <a:t>Mycoplasma pneumoniae </a:t>
            </a:r>
            <a:r>
              <a:rPr lang="fr-FR" b="1" dirty="0">
                <a:solidFill>
                  <a:schemeClr val="bg1"/>
                </a:solidFill>
              </a:rPr>
              <a:t>IgG in COVID-19: A Protective Factor</a:t>
            </a:r>
            <a:br>
              <a:rPr lang="fr-FR" b="1" dirty="0">
                <a:solidFill>
                  <a:schemeClr val="bg1"/>
                </a:solidFill>
              </a:rPr>
            </a:br>
            <a:r>
              <a:rPr lang="fr-FR" dirty="0">
                <a:solidFill>
                  <a:schemeClr val="bg1"/>
                </a:solidFill>
              </a:rPr>
              <a:t>Bobin Mi*1, PhD, Lang Chen*1, MD, Adriana C. Panayi, MD,2 Yuan Xiong#1, PhD, Guohui Liu#1, PhD </a:t>
            </a:r>
          </a:p>
          <a:p>
            <a:r>
              <a:rPr lang="fr-FR" dirty="0">
                <a:solidFill>
                  <a:schemeClr val="bg1"/>
                </a:solidFill>
              </a:rPr>
              <a:t>1. Department of Orthopedics, Union Hospital, Tongji Medical College, Huazhong University of Science and Technology, Wuhan 430022, China.</a:t>
            </a:r>
            <a:br>
              <a:rPr lang="fr-FR" dirty="0">
                <a:solidFill>
                  <a:schemeClr val="bg1"/>
                </a:solidFill>
              </a:rPr>
            </a:br>
            <a:r>
              <a:rPr lang="fr-FR" dirty="0">
                <a:solidFill>
                  <a:schemeClr val="bg1"/>
                </a:solidFill>
              </a:rPr>
              <a:t>2. Division of Plastic Surgery, Department of Surgery, Brigham and Women’s Hospital and Harvard Medical School, Boston, MA, 02115, USA. </a:t>
            </a:r>
          </a:p>
          <a:p>
            <a:endParaRPr lang="fr-FR" dirty="0">
              <a:solidFill>
                <a:schemeClr val="bg1"/>
              </a:solidFill>
            </a:endParaRPr>
          </a:p>
        </p:txBody>
      </p:sp>
      <p:pic>
        <p:nvPicPr>
          <p:cNvPr id="6" name="Image 5">
            <a:extLst>
              <a:ext uri="{FF2B5EF4-FFF2-40B4-BE49-F238E27FC236}">
                <a16:creationId xmlns:a16="http://schemas.microsoft.com/office/drawing/2014/main" xmlns="" id="{5AEACFA6-0BAC-864F-8D0F-E0DB7912E1C2}"/>
              </a:ext>
            </a:extLst>
          </p:cNvPr>
          <p:cNvPicPr>
            <a:picLocks noChangeAspect="1"/>
          </p:cNvPicPr>
          <p:nvPr/>
        </p:nvPicPr>
        <p:blipFill>
          <a:blip r:embed="rId2"/>
          <a:stretch>
            <a:fillRect/>
          </a:stretch>
        </p:blipFill>
        <p:spPr>
          <a:xfrm>
            <a:off x="9170145" y="418660"/>
            <a:ext cx="2754031" cy="4286250"/>
          </a:xfrm>
          <a:prstGeom prst="rect">
            <a:avLst/>
          </a:prstGeom>
          <a:solidFill>
            <a:schemeClr val="bg1"/>
          </a:solidFill>
        </p:spPr>
      </p:pic>
      <p:pic>
        <p:nvPicPr>
          <p:cNvPr id="7" name="Image 6">
            <a:extLst>
              <a:ext uri="{FF2B5EF4-FFF2-40B4-BE49-F238E27FC236}">
                <a16:creationId xmlns:a16="http://schemas.microsoft.com/office/drawing/2014/main" xmlns="" id="{10C3CC5A-2530-154B-A0D3-7119CDA81FED}"/>
              </a:ext>
            </a:extLst>
          </p:cNvPr>
          <p:cNvPicPr>
            <a:picLocks noChangeAspect="1"/>
          </p:cNvPicPr>
          <p:nvPr/>
        </p:nvPicPr>
        <p:blipFill>
          <a:blip r:embed="rId3"/>
          <a:stretch>
            <a:fillRect/>
          </a:stretch>
        </p:blipFill>
        <p:spPr>
          <a:xfrm>
            <a:off x="9170144" y="4568034"/>
            <a:ext cx="2754032" cy="2211366"/>
          </a:xfrm>
          <a:prstGeom prst="rect">
            <a:avLst/>
          </a:prstGeom>
          <a:solidFill>
            <a:schemeClr val="bg1"/>
          </a:solidFill>
        </p:spPr>
      </p:pic>
    </p:spTree>
    <p:extLst>
      <p:ext uri="{BB962C8B-B14F-4D97-AF65-F5344CB8AC3E}">
        <p14:creationId xmlns:p14="http://schemas.microsoft.com/office/powerpoint/2010/main" xmlns="" val="49489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91023EA-113F-6C40-874C-F9D5F486DFD9}"/>
              </a:ext>
            </a:extLst>
          </p:cNvPr>
          <p:cNvSpPr>
            <a:spLocks noGrp="1"/>
          </p:cNvSpPr>
          <p:nvPr>
            <p:ph idx="1"/>
          </p:nvPr>
        </p:nvSpPr>
        <p:spPr/>
        <p:txBody>
          <a:bodyPr/>
          <a:lstStyle/>
          <a:p>
            <a:r>
              <a:rPr lang="fr-FR" dirty="0"/>
              <a:t>7°) La description chez certains enfants du syndrome de Kawasaki associé au COVID-19 : or nous savons que dans plus de 50% des kawasaki décrits au préalable à l’épidémie de COVID-19, le Mycoplasama pneumoniae est retrouvé comme seul germe pouvant être responsable de l’orage cytokinique  présent.</a:t>
            </a:r>
          </a:p>
          <a:p>
            <a:endParaRPr lang="fr-FR" dirty="0"/>
          </a:p>
        </p:txBody>
      </p:sp>
      <p:pic>
        <p:nvPicPr>
          <p:cNvPr id="5" name="Image 4">
            <a:extLst>
              <a:ext uri="{FF2B5EF4-FFF2-40B4-BE49-F238E27FC236}">
                <a16:creationId xmlns:a16="http://schemas.microsoft.com/office/drawing/2014/main" xmlns="" id="{CB4329BA-37A3-6542-B68A-C389DF3B7531}"/>
              </a:ext>
            </a:extLst>
          </p:cNvPr>
          <p:cNvPicPr>
            <a:picLocks noChangeAspect="1"/>
          </p:cNvPicPr>
          <p:nvPr/>
        </p:nvPicPr>
        <p:blipFill>
          <a:blip r:embed="rId2"/>
          <a:stretch>
            <a:fillRect/>
          </a:stretch>
        </p:blipFill>
        <p:spPr>
          <a:xfrm>
            <a:off x="5491163" y="5133975"/>
            <a:ext cx="6438900" cy="1562100"/>
          </a:xfrm>
          <a:prstGeom prst="rect">
            <a:avLst/>
          </a:prstGeom>
          <a:solidFill>
            <a:schemeClr val="bg1"/>
          </a:solidFill>
        </p:spPr>
      </p:pic>
    </p:spTree>
    <p:extLst>
      <p:ext uri="{BB962C8B-B14F-4D97-AF65-F5344CB8AC3E}">
        <p14:creationId xmlns:p14="http://schemas.microsoft.com/office/powerpoint/2010/main" xmlns="" val="422413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2B3ACA0-4B19-934D-945D-A56465FC7513}"/>
              </a:ext>
            </a:extLst>
          </p:cNvPr>
          <p:cNvSpPr>
            <a:spLocks noGrp="1"/>
          </p:cNvSpPr>
          <p:nvPr>
            <p:ph idx="1"/>
          </p:nvPr>
        </p:nvSpPr>
        <p:spPr/>
        <p:txBody>
          <a:bodyPr/>
          <a:lstStyle/>
          <a:p>
            <a:r>
              <a:rPr lang="fr-FR" dirty="0"/>
              <a:t>8°) Les complications décrites chez certains patients COVID-19  qui sont assez superposables aux complications observées dans les cas  graves d’infections à MP : complications dermatologiques, neurologiques, mécanismes auto-immuns, coagulopathies.   </a:t>
            </a:r>
          </a:p>
          <a:p>
            <a:pPr marL="0" indent="0">
              <a:buNone/>
            </a:pPr>
            <a:endParaRPr lang="fr-FR" dirty="0"/>
          </a:p>
        </p:txBody>
      </p:sp>
    </p:spTree>
    <p:extLst>
      <p:ext uri="{BB962C8B-B14F-4D97-AF65-F5344CB8AC3E}">
        <p14:creationId xmlns:p14="http://schemas.microsoft.com/office/powerpoint/2010/main" xmlns="" val="137858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85DBD27-E583-5C4C-A20E-8B43F16BAB65}"/>
              </a:ext>
            </a:extLst>
          </p:cNvPr>
          <p:cNvSpPr>
            <a:spLocks noGrp="1"/>
          </p:cNvSpPr>
          <p:nvPr>
            <p:ph idx="1"/>
          </p:nvPr>
        </p:nvSpPr>
        <p:spPr/>
        <p:txBody>
          <a:bodyPr>
            <a:normAutofit fontScale="85000" lnSpcReduction="20000"/>
          </a:bodyPr>
          <a:lstStyle/>
          <a:p>
            <a:r>
              <a:rPr lang="fr-FR" dirty="0"/>
              <a:t>Toutes ces observations nous ont ramenées à certains de nos travaux antérieurs en partenariat avec l’institut Pasteur (Mr le Pr Montagnier et ses collaborateurs : A Blanchard et Remy Kovacik) qui avaient pour objectif de vérifier le rôle éventuel des mycoplasmes dans l’amplification de certains virus (HIV, RSV, herpès) : Cf brevet EP0649473B1 pour le IN VITRO et la transmission materno-foetale du virus HIV en RCA pour le IN VIVO </a:t>
            </a:r>
          </a:p>
          <a:p>
            <a:r>
              <a:rPr lang="fr-FR" dirty="0"/>
              <a:t>Il est établi qu’il existe des coopérations entre certaines bactéries (notamment mycoplasmes) et certains virus (notamment les virus à RNA) aboutissant à une amplification de la réplication du virus , un peu comme ce qui se passe au cours de la technique PCR au cours de laquelle grâce à une amorce (cela peut être ici le MP) un antigène (c’est ici le virus COVID-19) est dupliqué : nous avions désigné à l’époque ce mécanisme de coopération cellulaire, la  MCR (Mycoplasama Cell Réaction)  </a:t>
            </a:r>
          </a:p>
          <a:p>
            <a:endParaRPr lang="fr-FR" dirty="0"/>
          </a:p>
        </p:txBody>
      </p:sp>
    </p:spTree>
    <p:extLst>
      <p:ext uri="{BB962C8B-B14F-4D97-AF65-F5344CB8AC3E}">
        <p14:creationId xmlns:p14="http://schemas.microsoft.com/office/powerpoint/2010/main" xmlns="" val="318784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1BF4FFF-57A4-A741-8A40-E7D4ECBEA282}"/>
              </a:ext>
            </a:extLst>
          </p:cNvPr>
          <p:cNvSpPr>
            <a:spLocks noGrp="1"/>
          </p:cNvSpPr>
          <p:nvPr>
            <p:ph idx="1"/>
          </p:nvPr>
        </p:nvSpPr>
        <p:spPr/>
        <p:txBody>
          <a:bodyPr>
            <a:normAutofit fontScale="77500" lnSpcReduction="20000"/>
          </a:bodyPr>
          <a:lstStyle/>
          <a:p>
            <a:r>
              <a:rPr lang="fr-FR" dirty="0"/>
              <a:t>A partir de ces données on pourrait comprendre la surprenante efficacité des macrolides comme l’Azithromycine ou la Clarithromycine  prescrits dès les premiers symptômes chez certains patients co-infectés par du MP (ou par d’autres germes coopérateurs : provotella, légionella, Borrélia) ;  la présence du germe communautaire MP chez certains patients peut jouer un rôle dans l’amplification de la réplication du virus COVID-19 entrainant certaines formes graves liées à une « inondation virale » et/ou à l’orage cytokinique liée à certains MP (certaines souches étant dépourvues du super antigène).</a:t>
            </a:r>
          </a:p>
          <a:p>
            <a:r>
              <a:rPr lang="fr-FR" dirty="0"/>
              <a:t>Les macrolides agissant au niveau de l’inhibition de l’ARN polymérase qui intervient dans la réplication du virus : la coopération bactérie/ virus pouvant s’opérer au niveau de l’utilisation par le virus de la polymérase du MP, le virus agissant comme un phage détruisant le MP et libérant des grandes quantités de protéines P1 induisant l’orage cytokinique. </a:t>
            </a:r>
          </a:p>
          <a:p>
            <a:endParaRPr lang="fr-FR" dirty="0"/>
          </a:p>
        </p:txBody>
      </p:sp>
    </p:spTree>
    <p:extLst>
      <p:ext uri="{BB962C8B-B14F-4D97-AF65-F5344CB8AC3E}">
        <p14:creationId xmlns:p14="http://schemas.microsoft.com/office/powerpoint/2010/main" xmlns="" val="261477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71A307-A399-884D-BF2C-D5823483EADA}"/>
              </a:ext>
            </a:extLst>
          </p:cNvPr>
          <p:cNvSpPr>
            <a:spLocks noGrp="1"/>
          </p:cNvSpPr>
          <p:nvPr>
            <p:ph type="title"/>
          </p:nvPr>
        </p:nvSpPr>
        <p:spPr/>
        <p:txBody>
          <a:bodyPr>
            <a:normAutofit/>
          </a:bodyPr>
          <a:lstStyle/>
          <a:p>
            <a:r>
              <a:rPr lang="fr-FR" dirty="0"/>
              <a:t>Deux cas peuvent se présenter : </a:t>
            </a:r>
          </a:p>
        </p:txBody>
      </p:sp>
      <p:sp>
        <p:nvSpPr>
          <p:cNvPr id="3" name="Espace réservé du contenu 2">
            <a:extLst>
              <a:ext uri="{FF2B5EF4-FFF2-40B4-BE49-F238E27FC236}">
                <a16:creationId xmlns:a16="http://schemas.microsoft.com/office/drawing/2014/main" xmlns="" id="{87BBF637-F409-424C-AF9F-C1E366489C25}"/>
              </a:ext>
            </a:extLst>
          </p:cNvPr>
          <p:cNvSpPr>
            <a:spLocks noGrp="1"/>
          </p:cNvSpPr>
          <p:nvPr>
            <p:ph idx="1"/>
          </p:nvPr>
        </p:nvSpPr>
        <p:spPr/>
        <p:txBody>
          <a:bodyPr>
            <a:normAutofit fontScale="92500" lnSpcReduction="20000"/>
          </a:bodyPr>
          <a:lstStyle/>
          <a:p>
            <a:r>
              <a:rPr lang="fr-FR" dirty="0"/>
              <a:t>-soit le patient était déjà colonisé par un MP sous sa forme quiescente. Les formes quiescentes obéissent à la règle de l’évitement : le germe prend des épitopes voisin de son hôte  évitant de ce fait le rejet  mais  pouvant induire des auto-anticorps. Ce mécanisme peut expliquer l’absence de sérologie positive à MP,  seule la culture peut être la preuve de sa présence : c’est sous cette forme qu’il peut exister beaucoup plus de MP que ce qui est décrit (portage asymptomatique) notamment chez les personnes présentant une IDP (Immuno Déficience Partielle) notamment chez les personnes âgées, les diabétiques, les hypertendus, les obèses. Ces formes ont été décrites chez des cas graves ayant présenté la double infection lorsque le MP a pu être isolé.</a:t>
            </a:r>
          </a:p>
          <a:p>
            <a:endParaRPr lang="fr-FR" dirty="0"/>
          </a:p>
        </p:txBody>
      </p:sp>
    </p:spTree>
    <p:extLst>
      <p:ext uri="{BB962C8B-B14F-4D97-AF65-F5344CB8AC3E}">
        <p14:creationId xmlns:p14="http://schemas.microsoft.com/office/powerpoint/2010/main" xmlns="" val="409964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86407D4-1177-0046-9B7C-41A51EC6A625}"/>
              </a:ext>
            </a:extLst>
          </p:cNvPr>
          <p:cNvSpPr>
            <a:spLocks noGrp="1"/>
          </p:cNvSpPr>
          <p:nvPr>
            <p:ph type="title"/>
          </p:nvPr>
        </p:nvSpPr>
        <p:spPr/>
        <p:txBody>
          <a:bodyPr/>
          <a:lstStyle/>
          <a:p>
            <a:r>
              <a:rPr lang="fr-FR" dirty="0"/>
              <a:t>Deux cas peuvent se présenter : </a:t>
            </a:r>
          </a:p>
        </p:txBody>
      </p:sp>
      <p:sp>
        <p:nvSpPr>
          <p:cNvPr id="3" name="Espace réservé du contenu 2">
            <a:extLst>
              <a:ext uri="{FF2B5EF4-FFF2-40B4-BE49-F238E27FC236}">
                <a16:creationId xmlns:a16="http://schemas.microsoft.com/office/drawing/2014/main" xmlns="" id="{87B0D1F5-8D72-F045-B2FF-8501826D070E}"/>
              </a:ext>
            </a:extLst>
          </p:cNvPr>
          <p:cNvSpPr>
            <a:spLocks noGrp="1"/>
          </p:cNvSpPr>
          <p:nvPr>
            <p:ph idx="1"/>
          </p:nvPr>
        </p:nvSpPr>
        <p:spPr/>
        <p:txBody>
          <a:bodyPr/>
          <a:lstStyle/>
          <a:p>
            <a:r>
              <a:rPr lang="fr-FR" dirty="0"/>
              <a:t>- soit l’infection est concomitante (dans les espaces clos présentant une surpopulation : EPADH, classes scolaires) voir la périodicité du MP et son association avec la grippe et le RSV d’après Lina : dans ce cas le MP servant uniquement d’amorce  à la réplication du virus agissant alors comme bactériophage, aucune sérologie ne pourra être visualisée et la culture sera aussi très délicate (l’inoculum bactérien restant étant très faible)</a:t>
            </a:r>
          </a:p>
          <a:p>
            <a:endParaRPr lang="fr-FR" dirty="0"/>
          </a:p>
        </p:txBody>
      </p:sp>
    </p:spTree>
    <p:extLst>
      <p:ext uri="{BB962C8B-B14F-4D97-AF65-F5344CB8AC3E}">
        <p14:creationId xmlns:p14="http://schemas.microsoft.com/office/powerpoint/2010/main" xmlns="" val="890282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14B51ED-8CF4-EB47-898D-147DD6E3F210}"/>
              </a:ext>
            </a:extLst>
          </p:cNvPr>
          <p:cNvSpPr>
            <a:spLocks noGrp="1"/>
          </p:cNvSpPr>
          <p:nvPr>
            <p:ph idx="1"/>
          </p:nvPr>
        </p:nvSpPr>
        <p:spPr/>
        <p:txBody>
          <a:bodyPr/>
          <a:lstStyle/>
          <a:p>
            <a:r>
              <a:rPr lang="fr-FR" dirty="0"/>
              <a:t>En conclusion face aux difficultés d’établir les preuves biologiques de cette éventuelle coopération (COVID-19 et bactéries coopérantes dans l’amplification de la réplication virale : légionnella, MP, prévotella, borrélia) nous pensons que dans l’intêrét des patients on devrait se fier sur l’efficacité des macrolides administrés dès les premiers symptômes, associés avec du Zn et éventuellement avec HCQ et anticoagulants selon l’état cardiaque du patient et selon l’état avancé des signes cliniques </a:t>
            </a:r>
          </a:p>
        </p:txBody>
      </p:sp>
    </p:spTree>
    <p:extLst>
      <p:ext uri="{BB962C8B-B14F-4D97-AF65-F5344CB8AC3E}">
        <p14:creationId xmlns:p14="http://schemas.microsoft.com/office/powerpoint/2010/main" xmlns="" val="133525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3CACA277-96D9-3348-9295-207CF09F5FB1}"/>
              </a:ext>
            </a:extLst>
          </p:cNvPr>
          <p:cNvPicPr>
            <a:picLocks noGrp="1" noChangeAspect="1"/>
          </p:cNvPicPr>
          <p:nvPr>
            <p:ph idx="1"/>
          </p:nvPr>
        </p:nvPicPr>
        <p:blipFill>
          <a:blip r:embed="rId2"/>
          <a:stretch>
            <a:fillRect/>
          </a:stretch>
        </p:blipFill>
        <p:spPr>
          <a:xfrm>
            <a:off x="756014" y="0"/>
            <a:ext cx="10679971" cy="6850029"/>
          </a:xfrm>
          <a:prstGeom prst="rect">
            <a:avLst/>
          </a:prstGeom>
        </p:spPr>
      </p:pic>
      <p:pic>
        <p:nvPicPr>
          <p:cNvPr id="3" name="Espace réservé du contenu 3">
            <a:extLst>
              <a:ext uri="{FF2B5EF4-FFF2-40B4-BE49-F238E27FC236}">
                <a16:creationId xmlns:a16="http://schemas.microsoft.com/office/drawing/2014/main" xmlns="" id="{E2E267F9-5A00-634B-AC9A-238E2DE1A10D}"/>
              </a:ext>
            </a:extLst>
          </p:cNvPr>
          <p:cNvPicPr>
            <a:picLocks noChangeAspect="1"/>
          </p:cNvPicPr>
          <p:nvPr/>
        </p:nvPicPr>
        <p:blipFill>
          <a:blip r:embed="rId2"/>
          <a:stretch>
            <a:fillRect/>
          </a:stretch>
        </p:blipFill>
        <p:spPr>
          <a:xfrm>
            <a:off x="756014" y="7971"/>
            <a:ext cx="10679971" cy="6850029"/>
          </a:xfrm>
          <a:prstGeom prst="rect">
            <a:avLst/>
          </a:prstGeom>
        </p:spPr>
      </p:pic>
    </p:spTree>
    <p:extLst>
      <p:ext uri="{BB962C8B-B14F-4D97-AF65-F5344CB8AC3E}">
        <p14:creationId xmlns:p14="http://schemas.microsoft.com/office/powerpoint/2010/main" xmlns="" val="35562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71919026-7401-D844-B082-3B3856FC9FF6}"/>
              </a:ext>
            </a:extLst>
          </p:cNvPr>
          <p:cNvPicPr>
            <a:picLocks noChangeAspect="1"/>
          </p:cNvPicPr>
          <p:nvPr/>
        </p:nvPicPr>
        <p:blipFill>
          <a:blip r:embed="rId2"/>
          <a:stretch>
            <a:fillRect/>
          </a:stretch>
        </p:blipFill>
        <p:spPr>
          <a:xfrm>
            <a:off x="1530350" y="6350"/>
            <a:ext cx="9131300" cy="6845300"/>
          </a:xfrm>
          <a:prstGeom prst="rect">
            <a:avLst/>
          </a:prstGeom>
        </p:spPr>
      </p:pic>
    </p:spTree>
    <p:extLst>
      <p:ext uri="{BB962C8B-B14F-4D97-AF65-F5344CB8AC3E}">
        <p14:creationId xmlns:p14="http://schemas.microsoft.com/office/powerpoint/2010/main" xmlns="" val="353999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descr="Une image contenant dessin, homme&#10;&#10;Description générée automatiquement">
            <a:extLst>
              <a:ext uri="{FF2B5EF4-FFF2-40B4-BE49-F238E27FC236}">
                <a16:creationId xmlns:a16="http://schemas.microsoft.com/office/drawing/2014/main" xmlns="" id="{B65DDA6C-A9C4-6A42-8098-FF713263FBF9}"/>
              </a:ext>
            </a:extLst>
          </p:cNvPr>
          <p:cNvPicPr>
            <a:picLocks noGrp="1" noChangeAspect="1"/>
          </p:cNvPicPr>
          <p:nvPr>
            <p:ph idx="1"/>
          </p:nvPr>
        </p:nvPicPr>
        <p:blipFill>
          <a:blip r:embed="rId2"/>
          <a:stretch>
            <a:fillRect/>
          </a:stretch>
        </p:blipFill>
        <p:spPr>
          <a:xfrm>
            <a:off x="1416934" y="0"/>
            <a:ext cx="9358131" cy="6858000"/>
          </a:xfrm>
        </p:spPr>
      </p:pic>
    </p:spTree>
    <p:extLst>
      <p:ext uri="{BB962C8B-B14F-4D97-AF65-F5344CB8AC3E}">
        <p14:creationId xmlns:p14="http://schemas.microsoft.com/office/powerpoint/2010/main" xmlns="" val="2025520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7BFE3BF5-69D7-FD4B-B068-7613D71669ED}"/>
              </a:ext>
            </a:extLst>
          </p:cNvPr>
          <p:cNvPicPr>
            <a:picLocks noChangeAspect="1"/>
          </p:cNvPicPr>
          <p:nvPr/>
        </p:nvPicPr>
        <p:blipFill>
          <a:blip r:embed="rId2"/>
          <a:stretch>
            <a:fillRect/>
          </a:stretch>
        </p:blipFill>
        <p:spPr>
          <a:xfrm>
            <a:off x="2368550" y="44450"/>
            <a:ext cx="7454900" cy="6769100"/>
          </a:xfrm>
          <a:prstGeom prst="rect">
            <a:avLst/>
          </a:prstGeom>
        </p:spPr>
      </p:pic>
    </p:spTree>
    <p:extLst>
      <p:ext uri="{BB962C8B-B14F-4D97-AF65-F5344CB8AC3E}">
        <p14:creationId xmlns:p14="http://schemas.microsoft.com/office/powerpoint/2010/main" xmlns="" val="348677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1DB5228-5FB7-AD4F-8986-53E8902E6DF4}"/>
              </a:ext>
            </a:extLst>
          </p:cNvPr>
          <p:cNvSpPr>
            <a:spLocks noGrp="1"/>
          </p:cNvSpPr>
          <p:nvPr>
            <p:ph type="title"/>
          </p:nvPr>
        </p:nvSpPr>
        <p:spPr/>
        <p:txBody>
          <a:bodyPr>
            <a:normAutofit/>
          </a:bodyPr>
          <a:lstStyle/>
          <a:p>
            <a:r>
              <a:rPr lang="fr-FR" dirty="0"/>
              <a:t>Covid19 : Une virulence surprenante !</a:t>
            </a:r>
          </a:p>
        </p:txBody>
      </p:sp>
      <p:sp>
        <p:nvSpPr>
          <p:cNvPr id="3" name="Espace réservé du contenu 2">
            <a:extLst>
              <a:ext uri="{FF2B5EF4-FFF2-40B4-BE49-F238E27FC236}">
                <a16:creationId xmlns:a16="http://schemas.microsoft.com/office/drawing/2014/main" xmlns="" id="{4C8B5B65-6D42-C84D-87C0-B0B1D075006D}"/>
              </a:ext>
            </a:extLst>
          </p:cNvPr>
          <p:cNvSpPr>
            <a:spLocks noGrp="1"/>
          </p:cNvSpPr>
          <p:nvPr>
            <p:ph idx="1"/>
          </p:nvPr>
        </p:nvSpPr>
        <p:spPr/>
        <p:txBody>
          <a:bodyPr>
            <a:normAutofit fontScale="92500" lnSpcReduction="10000"/>
          </a:bodyPr>
          <a:lstStyle/>
          <a:p>
            <a:r>
              <a:rPr lang="fr-FR" sz="2400" dirty="0"/>
              <a:t>Nombres d’entre nous ont été surpris par la grande variabilité des atteintes cliniques secondaires des patients touchés par le virus : le tableau clinique pouvant aller de l’absence totale de signes (les asymptomatiques) à de très faibles signes (les pauci-symptomatiques) en passant par des formes très graves pouvant conduire un grand nombre de patients en réanimation et parfois à la mort. </a:t>
            </a:r>
          </a:p>
          <a:p>
            <a:r>
              <a:rPr lang="fr-FR" sz="2400" dirty="0"/>
              <a:t>« </a:t>
            </a:r>
            <a:r>
              <a:rPr lang="fr-FR" sz="2400" i="1" dirty="0"/>
              <a:t>A l’instar du SRAS ou du MERS , le COVD-19 semble être une infection dont la transmission se fait sur un mode « stochastique » : la survenue de situations super-propagatrices (« superspreader events ») est essentielle pour que naisse une flambée épidémique.</a:t>
            </a:r>
            <a:endParaRPr lang="fr-FR" sz="2400" dirty="0"/>
          </a:p>
          <a:p>
            <a:r>
              <a:rPr lang="fr-FR" sz="2400" i="1" dirty="0"/>
              <a:t>Ces situations biologiques, sociales, ou liées à la concentration de personnes particulièrement vulnérables, sont la condition sine qua non pour que la COVID-19 puisse passer du stade anecdotique au stade épidémique  avec sa cohorte de victimes.</a:t>
            </a:r>
            <a:endParaRPr lang="fr-FR" sz="2400" dirty="0"/>
          </a:p>
          <a:p>
            <a:r>
              <a:rPr lang="fr-FR" sz="2400" i="1" dirty="0"/>
              <a:t>Comprendre et contrôler en amont ces situations, lieux ou événements super propagateurs vont devenir essentiels dans les mois qui viennent pour prévenir les effets d’une deuxième vague sans devoir recourir aux mesures extrêmes de type confinement généralisé » </a:t>
            </a:r>
            <a:endParaRPr lang="fr-FR" sz="2400" dirty="0"/>
          </a:p>
        </p:txBody>
      </p:sp>
    </p:spTree>
    <p:extLst>
      <p:ext uri="{BB962C8B-B14F-4D97-AF65-F5344CB8AC3E}">
        <p14:creationId xmlns:p14="http://schemas.microsoft.com/office/powerpoint/2010/main" xmlns="" val="325471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5A29A30-D091-2A45-BDF6-25BE0F5B9ED6}"/>
              </a:ext>
            </a:extLst>
          </p:cNvPr>
          <p:cNvSpPr>
            <a:spLocks noGrp="1"/>
          </p:cNvSpPr>
          <p:nvPr>
            <p:ph idx="1"/>
          </p:nvPr>
        </p:nvSpPr>
        <p:spPr/>
        <p:txBody>
          <a:bodyPr/>
          <a:lstStyle/>
          <a:p>
            <a:r>
              <a:rPr lang="fr-FR" dirty="0"/>
              <a:t>Si certaines situations ont bien été identifiées comme les concentrations humaines, les co-morbidités (hypertension, cancers, obésité, diabète), l’âge ou la pollution,  d’autres comme la variation saisonnière ou le rôle de cofacteurs infectieux coopérants avec le COVID ont été ignorés et ne sont venus sur le devant de la scène qu’a la suite d’observations opportunes liées aux premiers essais thérapeutique menés par l’IHU de Marseille. </a:t>
            </a:r>
          </a:p>
          <a:p>
            <a:endParaRPr lang="fr-FR" dirty="0"/>
          </a:p>
        </p:txBody>
      </p:sp>
    </p:spTree>
    <p:extLst>
      <p:ext uri="{BB962C8B-B14F-4D97-AF65-F5344CB8AC3E}">
        <p14:creationId xmlns:p14="http://schemas.microsoft.com/office/powerpoint/2010/main" xmlns="" val="205617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0CC7351-6BBE-334F-BA01-BC23113E75F4}"/>
              </a:ext>
            </a:extLst>
          </p:cNvPr>
          <p:cNvSpPr>
            <a:spLocks noGrp="1"/>
          </p:cNvSpPr>
          <p:nvPr>
            <p:ph type="title"/>
          </p:nvPr>
        </p:nvSpPr>
        <p:spPr/>
        <p:txBody>
          <a:bodyPr>
            <a:normAutofit fontScale="90000"/>
          </a:bodyPr>
          <a:lstStyle/>
          <a:p>
            <a:r>
              <a:rPr lang="fr-FR" dirty="0"/>
              <a:t>1) La première observation : la chute de la charge virale d’après Gautret et al.</a:t>
            </a:r>
          </a:p>
        </p:txBody>
      </p:sp>
      <p:sp>
        <p:nvSpPr>
          <p:cNvPr id="5" name="Rectangle 4">
            <a:extLst>
              <a:ext uri="{FF2B5EF4-FFF2-40B4-BE49-F238E27FC236}">
                <a16:creationId xmlns:a16="http://schemas.microsoft.com/office/drawing/2014/main" xmlns="" id="{3966E07E-31DA-2449-9657-0993B41533B2}"/>
              </a:ext>
            </a:extLst>
          </p:cNvPr>
          <p:cNvSpPr>
            <a:spLocks noChangeArrowheads="1"/>
          </p:cNvSpPr>
          <p:nvPr/>
        </p:nvSpPr>
        <p:spPr bwMode="auto">
          <a:xfrm>
            <a:off x="-285751" y="274637"/>
            <a:ext cx="13007389"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p>
        </p:txBody>
      </p:sp>
      <p:pic>
        <p:nvPicPr>
          <p:cNvPr id="4" name="Image 3">
            <a:extLst>
              <a:ext uri="{FF2B5EF4-FFF2-40B4-BE49-F238E27FC236}">
                <a16:creationId xmlns:a16="http://schemas.microsoft.com/office/drawing/2014/main" xmlns="" id="{5CE835C2-38F5-7C44-8E48-4D4E6F6B0580}"/>
              </a:ext>
            </a:extLst>
          </p:cNvPr>
          <p:cNvPicPr>
            <a:picLocks noChangeAspect="1"/>
          </p:cNvPicPr>
          <p:nvPr/>
        </p:nvPicPr>
        <p:blipFill>
          <a:blip r:embed="rId2"/>
          <a:stretch>
            <a:fillRect/>
          </a:stretch>
        </p:blipFill>
        <p:spPr>
          <a:xfrm>
            <a:off x="2540000" y="1666420"/>
            <a:ext cx="7112000" cy="5092700"/>
          </a:xfrm>
          <a:prstGeom prst="rect">
            <a:avLst/>
          </a:prstGeom>
        </p:spPr>
      </p:pic>
    </p:spTree>
    <p:extLst>
      <p:ext uri="{BB962C8B-B14F-4D97-AF65-F5344CB8AC3E}">
        <p14:creationId xmlns:p14="http://schemas.microsoft.com/office/powerpoint/2010/main" xmlns="" val="59939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18ADF9-4C65-B044-A876-F8D6987CA3B3}"/>
              </a:ext>
            </a:extLst>
          </p:cNvPr>
          <p:cNvSpPr>
            <a:spLocks noGrp="1"/>
          </p:cNvSpPr>
          <p:nvPr>
            <p:ph type="title"/>
          </p:nvPr>
        </p:nvSpPr>
        <p:spPr>
          <a:xfrm>
            <a:off x="609600" y="474665"/>
            <a:ext cx="10972800" cy="1143000"/>
          </a:xfrm>
        </p:spPr>
        <p:txBody>
          <a:bodyPr>
            <a:noAutofit/>
          </a:bodyPr>
          <a:lstStyle/>
          <a:p>
            <a:r>
              <a:rPr lang="fr-FR" sz="2800" dirty="0"/>
              <a:t>2) l’ordonnance inadmissible du 26 mars 2020 interdisant l’HCQ aux médecins de ville, les seuls praticiens qui étaient en mesure d’appliquer le traitement préconisé par l’IHU à savoir traiter dès les premiers symptômes. </a:t>
            </a:r>
          </a:p>
        </p:txBody>
      </p:sp>
      <p:pic>
        <p:nvPicPr>
          <p:cNvPr id="4" name="Image 3">
            <a:extLst>
              <a:ext uri="{FF2B5EF4-FFF2-40B4-BE49-F238E27FC236}">
                <a16:creationId xmlns:a16="http://schemas.microsoft.com/office/drawing/2014/main" xmlns="" id="{5500A554-B797-594B-AF4F-45EC7A50617A}"/>
              </a:ext>
            </a:extLst>
          </p:cNvPr>
          <p:cNvPicPr>
            <a:picLocks noChangeAspect="1"/>
          </p:cNvPicPr>
          <p:nvPr/>
        </p:nvPicPr>
        <p:blipFill>
          <a:blip r:embed="rId2"/>
          <a:stretch>
            <a:fillRect/>
          </a:stretch>
        </p:blipFill>
        <p:spPr>
          <a:xfrm>
            <a:off x="271462" y="1868226"/>
            <a:ext cx="6700838" cy="2887243"/>
          </a:xfrm>
          <a:prstGeom prst="rect">
            <a:avLst/>
          </a:prstGeom>
        </p:spPr>
      </p:pic>
      <p:pic>
        <p:nvPicPr>
          <p:cNvPr id="5" name="Image 4">
            <a:extLst>
              <a:ext uri="{FF2B5EF4-FFF2-40B4-BE49-F238E27FC236}">
                <a16:creationId xmlns:a16="http://schemas.microsoft.com/office/drawing/2014/main" xmlns="" id="{1AD224E5-48DF-BA45-8538-A3869CD2A006}"/>
              </a:ext>
            </a:extLst>
          </p:cNvPr>
          <p:cNvPicPr>
            <a:picLocks noChangeAspect="1"/>
          </p:cNvPicPr>
          <p:nvPr/>
        </p:nvPicPr>
        <p:blipFill>
          <a:blip r:embed="rId3"/>
          <a:stretch>
            <a:fillRect/>
          </a:stretch>
        </p:blipFill>
        <p:spPr>
          <a:xfrm>
            <a:off x="0" y="5257799"/>
            <a:ext cx="12192000" cy="1488342"/>
          </a:xfrm>
          <a:prstGeom prst="rect">
            <a:avLst/>
          </a:prstGeom>
        </p:spPr>
      </p:pic>
      <p:sp>
        <p:nvSpPr>
          <p:cNvPr id="6" name="Virage 5">
            <a:extLst>
              <a:ext uri="{FF2B5EF4-FFF2-40B4-BE49-F238E27FC236}">
                <a16:creationId xmlns:a16="http://schemas.microsoft.com/office/drawing/2014/main" xmlns="" id="{6E0524FB-9538-454B-A5C6-380D9FDBA1F7}"/>
              </a:ext>
            </a:extLst>
          </p:cNvPr>
          <p:cNvSpPr/>
          <p:nvPr/>
        </p:nvSpPr>
        <p:spPr>
          <a:xfrm rot="5400000">
            <a:off x="6725260" y="2926059"/>
            <a:ext cx="2414588" cy="1244232"/>
          </a:xfrm>
          <a:prstGeom prst="ben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dirty="0">
              <a:solidFill>
                <a:schemeClr val="tx1"/>
              </a:solidFill>
            </a:endParaRPr>
          </a:p>
        </p:txBody>
      </p:sp>
      <p:sp>
        <p:nvSpPr>
          <p:cNvPr id="7" name="ZoneTexte 6">
            <a:extLst>
              <a:ext uri="{FF2B5EF4-FFF2-40B4-BE49-F238E27FC236}">
                <a16:creationId xmlns:a16="http://schemas.microsoft.com/office/drawing/2014/main" xmlns="" id="{6AB272F6-1294-4E46-B1FF-221228019CCD}"/>
              </a:ext>
            </a:extLst>
          </p:cNvPr>
          <p:cNvSpPr txBox="1"/>
          <p:nvPr/>
        </p:nvSpPr>
        <p:spPr>
          <a:xfrm>
            <a:off x="8473708" y="3059668"/>
            <a:ext cx="3768019" cy="369332"/>
          </a:xfrm>
          <a:prstGeom prst="rect">
            <a:avLst/>
          </a:prstGeom>
          <a:noFill/>
        </p:spPr>
        <p:txBody>
          <a:bodyPr wrap="none" rtlCol="0">
            <a:spAutoFit/>
          </a:bodyPr>
          <a:lstStyle/>
          <a:p>
            <a:r>
              <a:rPr lang="fr-FR" dirty="0">
                <a:solidFill>
                  <a:schemeClr val="bg1"/>
                </a:solidFill>
              </a:rPr>
              <a:t>Virage a 180° entre le 23 et le 26 Mars</a:t>
            </a:r>
          </a:p>
        </p:txBody>
      </p:sp>
    </p:spTree>
    <p:extLst>
      <p:ext uri="{BB962C8B-B14F-4D97-AF65-F5344CB8AC3E}">
        <p14:creationId xmlns:p14="http://schemas.microsoft.com/office/powerpoint/2010/main" xmlns="" val="46873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153FEF-601F-604B-A401-1AFD6899B2A8}"/>
              </a:ext>
            </a:extLst>
          </p:cNvPr>
          <p:cNvSpPr>
            <a:spLocks noGrp="1"/>
          </p:cNvSpPr>
          <p:nvPr>
            <p:ph type="title"/>
          </p:nvPr>
        </p:nvSpPr>
        <p:spPr/>
        <p:txBody>
          <a:bodyPr>
            <a:noAutofit/>
          </a:bodyPr>
          <a:lstStyle/>
          <a:p>
            <a:r>
              <a:rPr lang="fr-FR" sz="3200" dirty="0"/>
              <a:t>3°) La pertinence de nombreux médecins de ville ayant continué à traiter leurs patients avec les seules molécules préconisées autorisées (AZM et Zn) </a:t>
            </a:r>
          </a:p>
        </p:txBody>
      </p:sp>
      <p:sp>
        <p:nvSpPr>
          <p:cNvPr id="3" name="Espace réservé du contenu 2">
            <a:extLst>
              <a:ext uri="{FF2B5EF4-FFF2-40B4-BE49-F238E27FC236}">
                <a16:creationId xmlns:a16="http://schemas.microsoft.com/office/drawing/2014/main" xmlns="" id="{5B2F8895-CF9B-4147-876E-6B3689153C52}"/>
              </a:ext>
            </a:extLst>
          </p:cNvPr>
          <p:cNvSpPr>
            <a:spLocks noGrp="1"/>
          </p:cNvSpPr>
          <p:nvPr>
            <p:ph idx="1"/>
          </p:nvPr>
        </p:nvSpPr>
        <p:spPr/>
        <p:txBody>
          <a:bodyPr>
            <a:normAutofit fontScale="40000" lnSpcReduction="20000"/>
          </a:bodyPr>
          <a:lstStyle/>
          <a:p>
            <a:r>
              <a:rPr lang="fr-FR" dirty="0"/>
              <a:t>MEMBRES DU BUREAU DU COLLECTIF « AZITHRO D'HOSPITALISATIONS » </a:t>
            </a:r>
          </a:p>
          <a:p>
            <a:r>
              <a:rPr lang="fr-FR" dirty="0"/>
              <a:t>Mme le Dr Martine Wonner députée LREM</a:t>
            </a:r>
          </a:p>
          <a:p>
            <a:r>
              <a:rPr lang="fr-FR" dirty="0"/>
              <a:t>Dr Marc Arere (St Etienne)</a:t>
            </a:r>
          </a:p>
          <a:p>
            <a:r>
              <a:rPr lang="fr-FR" dirty="0"/>
              <a:t>Mr le Dr Guy Bellaiche (Aulnay S/Bois)</a:t>
            </a:r>
          </a:p>
          <a:p>
            <a:r>
              <a:rPr lang="fr-FR" dirty="0"/>
              <a:t>Me Bodin avocate étant intervenu auprès du conseil d'Etat pour la suppression du décret du 26 mars </a:t>
            </a:r>
          </a:p>
          <a:p>
            <a:r>
              <a:rPr lang="fr-FR" dirty="0"/>
              <a:t>Mr le Dr Brette (Yvelines) étant intervenu auprès d'Antoine Tesnières (Monsieur Covid du cabinet du ministre)</a:t>
            </a:r>
          </a:p>
          <a:p>
            <a:r>
              <a:rPr lang="fr-FR" dirty="0"/>
              <a:t>Mr le Dr D Latil d'Albertas président du Syndicat MAER (Aix en Provence)</a:t>
            </a:r>
          </a:p>
          <a:p>
            <a:r>
              <a:rPr lang="fr-FR" dirty="0"/>
              <a:t>Mr le Dr JY Diquelou président commission médicale du CHG Draguignan</a:t>
            </a:r>
          </a:p>
          <a:p>
            <a:r>
              <a:rPr lang="fr-FR" dirty="0"/>
              <a:t>Mme le Dr D Civel généraliste Loire Atlantique</a:t>
            </a:r>
          </a:p>
          <a:p>
            <a:r>
              <a:rPr lang="fr-FR" dirty="0"/>
              <a:t>Mr le Dr B Escarguel pneumologue responsable d'une unité Covid 19 (Marseille)</a:t>
            </a:r>
          </a:p>
          <a:p>
            <a:r>
              <a:rPr lang="fr-FR" dirty="0"/>
              <a:t>Mr Claude Escarguel (Six-Fours) microbiologiste ancien président du Syndicat National des Praticiens des Hôpitaux Généraux (SNPHG), porte parole du comité </a:t>
            </a:r>
          </a:p>
          <a:p>
            <a:r>
              <a:rPr lang="fr-FR" dirty="0"/>
              <a:t>Mr le Dr JJ Erbstein (Grand Est)</a:t>
            </a:r>
          </a:p>
          <a:p>
            <a:r>
              <a:rPr lang="fr-FR" dirty="0"/>
              <a:t>Mme Dr Martine Fleury (Rouen)</a:t>
            </a:r>
          </a:p>
          <a:p>
            <a:r>
              <a:rPr lang="fr-FR" dirty="0"/>
              <a:t>Mme le Dr F Palliard-Franco (Grenoble)</a:t>
            </a:r>
          </a:p>
          <a:p>
            <a:r>
              <a:rPr lang="fr-FR" dirty="0"/>
              <a:t>Mr le Dr Gastaldi (Grand Est)</a:t>
            </a:r>
          </a:p>
          <a:p>
            <a:r>
              <a:rPr lang="fr-FR" dirty="0"/>
              <a:t>Mr le Dr Gerard Guillaume 06 07 62 46 05</a:t>
            </a:r>
          </a:p>
          <a:p>
            <a:r>
              <a:rPr lang="fr-FR" dirty="0"/>
              <a:t>Mr P Lepere (Genève) consultant en santé publique ex OMS ayant transmis le dossier aux autorités de l'OMS</a:t>
            </a:r>
          </a:p>
          <a:p>
            <a:r>
              <a:rPr lang="fr-FR" dirty="0"/>
              <a:t>Mr le Dr Marciano (urgences médicale de Paris)</a:t>
            </a:r>
          </a:p>
          <a:p>
            <a:r>
              <a:rPr lang="fr-FR" dirty="0"/>
              <a:t>Mr le Dr P Pontaud (St Cyr)</a:t>
            </a:r>
          </a:p>
          <a:p>
            <a:r>
              <a:rPr lang="fr-FR" dirty="0"/>
              <a:t>Mr le Dr JM Perez (Montpellier)</a:t>
            </a:r>
          </a:p>
          <a:p>
            <a:r>
              <a:rPr lang="fr-FR" dirty="0"/>
              <a:t>Mr le Dr Zeller (St Cyr)</a:t>
            </a:r>
          </a:p>
          <a:p>
            <a:endParaRPr lang="fr-FR" dirty="0"/>
          </a:p>
        </p:txBody>
      </p:sp>
    </p:spTree>
    <p:extLst>
      <p:ext uri="{BB962C8B-B14F-4D97-AF65-F5344CB8AC3E}">
        <p14:creationId xmlns:p14="http://schemas.microsoft.com/office/powerpoint/2010/main" xmlns="" val="23246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8004DEF-C5D2-194F-915C-10FF5ED2B40D}"/>
              </a:ext>
            </a:extLst>
          </p:cNvPr>
          <p:cNvSpPr>
            <a:spLocks noGrp="1"/>
          </p:cNvSpPr>
          <p:nvPr>
            <p:ph idx="1"/>
          </p:nvPr>
        </p:nvSpPr>
        <p:spPr>
          <a:xfrm>
            <a:off x="581033" y="266730"/>
            <a:ext cx="11541125" cy="2714624"/>
          </a:xfrm>
        </p:spPr>
        <p:txBody>
          <a:bodyPr>
            <a:normAutofit/>
          </a:bodyPr>
          <a:lstStyle/>
          <a:p>
            <a:r>
              <a:rPr lang="fr-FR" dirty="0"/>
              <a:t>4°) La comparaison de la diminution des hospitalisations et des décès entre les cohortes Doliprane/IHU (HCQ+AZM) / AZM-Zn : une confirmation de l’étude de Gautret illustrant le rôle surprenant des macrolides dans la prévention des complications et donc des hospitalisations et de décès.</a:t>
            </a:r>
          </a:p>
          <a:p>
            <a:endParaRPr lang="fr-FR" dirty="0"/>
          </a:p>
        </p:txBody>
      </p:sp>
      <p:sp>
        <p:nvSpPr>
          <p:cNvPr id="4" name="ZoneTexte 3">
            <a:extLst>
              <a:ext uri="{FF2B5EF4-FFF2-40B4-BE49-F238E27FC236}">
                <a16:creationId xmlns:a16="http://schemas.microsoft.com/office/drawing/2014/main" xmlns="" id="{80B81D1D-6690-7C48-8F6C-67262E51C0C0}"/>
              </a:ext>
            </a:extLst>
          </p:cNvPr>
          <p:cNvSpPr txBox="1"/>
          <p:nvPr/>
        </p:nvSpPr>
        <p:spPr>
          <a:xfrm>
            <a:off x="915987" y="2981354"/>
            <a:ext cx="5884863" cy="3539430"/>
          </a:xfrm>
          <a:prstGeom prst="rect">
            <a:avLst/>
          </a:prstGeom>
          <a:noFill/>
        </p:spPr>
        <p:txBody>
          <a:bodyPr wrap="square" rtlCol="0">
            <a:spAutoFit/>
          </a:bodyPr>
          <a:lstStyle/>
          <a:p>
            <a:r>
              <a:rPr lang="fr-FR" sz="2800" dirty="0">
                <a:solidFill>
                  <a:schemeClr val="bg1"/>
                </a:solidFill>
              </a:rPr>
              <a:t>Europe 250,000 morts pour 7,500,000 de personnes atteintes par le virus  soit 3,3% contre 0,4% à l'IHU lorsque les patients positifs sont immédiatement traités par HCQ+AZM, et moins de 0,2% ors du traitement AZM+Zn (chiffre issus de l'enquête de notre collectif auprès des praticiens de ville)</a:t>
            </a:r>
          </a:p>
        </p:txBody>
      </p:sp>
      <p:pic>
        <p:nvPicPr>
          <p:cNvPr id="5122" name="Picture 2">
            <a:extLst>
              <a:ext uri="{FF2B5EF4-FFF2-40B4-BE49-F238E27FC236}">
                <a16:creationId xmlns:a16="http://schemas.microsoft.com/office/drawing/2014/main" xmlns="" id="{FAB5737D-74A9-DB48-92C5-784B7A41DDE1}"/>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105"/>
          <a:stretch/>
        </p:blipFill>
        <p:spPr bwMode="auto">
          <a:xfrm>
            <a:off x="7235478" y="2757488"/>
            <a:ext cx="4915248" cy="4100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753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EE95B000-57C2-BB40-88FE-4717C4ABB304}"/>
              </a:ext>
            </a:extLst>
          </p:cNvPr>
          <p:cNvSpPr>
            <a:spLocks noGrp="1"/>
          </p:cNvSpPr>
          <p:nvPr>
            <p:ph idx="1"/>
          </p:nvPr>
        </p:nvSpPr>
        <p:spPr>
          <a:xfrm>
            <a:off x="609600" y="442914"/>
            <a:ext cx="10972800" cy="2986086"/>
          </a:xfrm>
        </p:spPr>
        <p:txBody>
          <a:bodyPr>
            <a:normAutofit lnSpcReduction="10000"/>
          </a:bodyPr>
          <a:lstStyle/>
          <a:p>
            <a:r>
              <a:rPr lang="fr-FR" dirty="0"/>
              <a:t>5°) l’orage cytokinique : orage généralement observé dans les infections liées à quelques rares  germes présentant un super antigène comme la protéine P1 du Mycoplasma pneumoniae germe communautaire à l’image des virus à RNA (RSV et Grippe) avec lesquels il est fréquemment associé dans les poussées épidémiques </a:t>
            </a:r>
          </a:p>
        </p:txBody>
      </p:sp>
      <p:pic>
        <p:nvPicPr>
          <p:cNvPr id="7" name="Image 6" descr="Une image contenant bateau, navire, eau, grand&#10;&#10;Description générée automatiquement">
            <a:extLst>
              <a:ext uri="{FF2B5EF4-FFF2-40B4-BE49-F238E27FC236}">
                <a16:creationId xmlns:a16="http://schemas.microsoft.com/office/drawing/2014/main" xmlns="" id="{D78515AD-D81F-434D-ACD5-BDF1AAFF74DF}"/>
              </a:ext>
            </a:extLst>
          </p:cNvPr>
          <p:cNvPicPr>
            <a:picLocks noChangeAspect="1"/>
          </p:cNvPicPr>
          <p:nvPr/>
        </p:nvPicPr>
        <p:blipFill>
          <a:blip r:embed="rId2"/>
          <a:stretch>
            <a:fillRect/>
          </a:stretch>
        </p:blipFill>
        <p:spPr>
          <a:xfrm>
            <a:off x="7958137" y="3997501"/>
            <a:ext cx="4233861" cy="2860497"/>
          </a:xfrm>
          <a:prstGeom prst="rect">
            <a:avLst/>
          </a:prstGeom>
        </p:spPr>
      </p:pic>
      <p:sp>
        <p:nvSpPr>
          <p:cNvPr id="8" name="ZoneTexte 7">
            <a:extLst>
              <a:ext uri="{FF2B5EF4-FFF2-40B4-BE49-F238E27FC236}">
                <a16:creationId xmlns:a16="http://schemas.microsoft.com/office/drawing/2014/main" xmlns="" id="{94580B05-E598-6244-BA34-ABE7F45C3296}"/>
              </a:ext>
            </a:extLst>
          </p:cNvPr>
          <p:cNvSpPr txBox="1"/>
          <p:nvPr/>
        </p:nvSpPr>
        <p:spPr>
          <a:xfrm>
            <a:off x="1012033" y="3629379"/>
            <a:ext cx="6946104" cy="3108543"/>
          </a:xfrm>
          <a:prstGeom prst="rect">
            <a:avLst/>
          </a:prstGeom>
          <a:noFill/>
        </p:spPr>
        <p:txBody>
          <a:bodyPr wrap="square" rtlCol="0">
            <a:spAutoFit/>
          </a:bodyPr>
          <a:lstStyle/>
          <a:p>
            <a:r>
              <a:rPr lang="fr-FR" sz="2800" dirty="0">
                <a:solidFill>
                  <a:schemeClr val="bg1"/>
                </a:solidFill>
              </a:rPr>
              <a:t>Incidence of Upper Respiratory Tract Mycoplasma pneumoniae Infections among Outpatients in Rhône-Alpes, France, during Five Successive Winter Periods</a:t>
            </a:r>
            <a:endParaRPr lang="fr-FR" sz="2800" b="1" dirty="0">
              <a:solidFill>
                <a:schemeClr val="bg1"/>
              </a:solidFill>
            </a:endParaRPr>
          </a:p>
          <a:p>
            <a:r>
              <a:rPr lang="fr-FR" sz="2800" dirty="0">
                <a:solidFill>
                  <a:schemeClr val="bg1"/>
                </a:solidFill>
                <a:hlinkClick r:id="rId3">
                  <a:extLst>
                    <a:ext uri="{A12FA001-AC4F-418D-AE19-62706E023703}">
                      <ahyp:hlinkClr xmlns:ahyp="http://schemas.microsoft.com/office/drawing/2018/hyperlinkcolor" xmlns="" val="tx"/>
                    </a:ext>
                  </a:extLst>
                </a:hlinkClick>
              </a:rPr>
              <a:t>Marie-Paule Layani-Milon</a:t>
            </a:r>
            <a:r>
              <a:rPr lang="fr-FR" sz="2800" dirty="0">
                <a:solidFill>
                  <a:schemeClr val="bg1"/>
                </a:solidFill>
              </a:rPr>
              <a:t>,* </a:t>
            </a:r>
            <a:r>
              <a:rPr lang="fr-FR" sz="2800" dirty="0">
                <a:solidFill>
                  <a:schemeClr val="bg1"/>
                </a:solidFill>
                <a:hlinkClick r:id="rId4">
                  <a:extLst>
                    <a:ext uri="{A12FA001-AC4F-418D-AE19-62706E023703}">
                      <ahyp:hlinkClr xmlns:ahyp="http://schemas.microsoft.com/office/drawing/2018/hyperlinkcolor" xmlns="" val="tx"/>
                    </a:ext>
                  </a:extLst>
                </a:hlinkClick>
              </a:rPr>
              <a:t>Isabelle Gras</a:t>
            </a:r>
            <a:r>
              <a:rPr lang="fr-FR" sz="2800" dirty="0">
                <a:solidFill>
                  <a:schemeClr val="bg1"/>
                </a:solidFill>
              </a:rPr>
              <a:t>, </a:t>
            </a:r>
            <a:r>
              <a:rPr lang="fr-FR" sz="2800" dirty="0">
                <a:solidFill>
                  <a:schemeClr val="bg1"/>
                </a:solidFill>
                <a:hlinkClick r:id="rId5">
                  <a:extLst>
                    <a:ext uri="{A12FA001-AC4F-418D-AE19-62706E023703}">
                      <ahyp:hlinkClr xmlns:ahyp="http://schemas.microsoft.com/office/drawing/2018/hyperlinkcolor" xmlns="" val="tx"/>
                    </a:ext>
                  </a:extLst>
                </a:hlinkClick>
              </a:rPr>
              <a:t>Martine Valette</a:t>
            </a:r>
            <a:r>
              <a:rPr lang="fr-FR" sz="2800" dirty="0">
                <a:solidFill>
                  <a:schemeClr val="bg1"/>
                </a:solidFill>
              </a:rPr>
              <a:t>, </a:t>
            </a:r>
            <a:r>
              <a:rPr lang="fr-FR" sz="2800" dirty="0">
                <a:solidFill>
                  <a:schemeClr val="bg1"/>
                </a:solidFill>
                <a:hlinkClick r:id="rId6">
                  <a:extLst>
                    <a:ext uri="{A12FA001-AC4F-418D-AE19-62706E023703}">
                      <ahyp:hlinkClr xmlns:ahyp="http://schemas.microsoft.com/office/drawing/2018/hyperlinkcolor" xmlns="" val="tx"/>
                    </a:ext>
                  </a:extLst>
                </a:hlinkClick>
              </a:rPr>
              <a:t>Jacques Luciani</a:t>
            </a:r>
            <a:r>
              <a:rPr lang="fr-FR" sz="2800" dirty="0">
                <a:solidFill>
                  <a:schemeClr val="bg1"/>
                </a:solidFill>
              </a:rPr>
              <a:t>, </a:t>
            </a:r>
            <a:r>
              <a:rPr lang="fr-FR" sz="2800" dirty="0">
                <a:solidFill>
                  <a:schemeClr val="bg1"/>
                </a:solidFill>
                <a:hlinkClick r:id="rId7">
                  <a:extLst>
                    <a:ext uri="{A12FA001-AC4F-418D-AE19-62706E023703}">
                      <ahyp:hlinkClr xmlns:ahyp="http://schemas.microsoft.com/office/drawing/2018/hyperlinkcolor" xmlns="" val="tx"/>
                    </a:ext>
                  </a:extLst>
                </a:hlinkClick>
              </a:rPr>
              <a:t>Jean Stagnara</a:t>
            </a:r>
            <a:r>
              <a:rPr lang="fr-FR" sz="2800" dirty="0">
                <a:solidFill>
                  <a:schemeClr val="bg1"/>
                </a:solidFill>
              </a:rPr>
              <a:t>, </a:t>
            </a:r>
            <a:r>
              <a:rPr lang="fr-FR" sz="2800" dirty="0">
                <a:solidFill>
                  <a:schemeClr val="bg1"/>
                </a:solidFill>
                <a:hlinkClick r:id="rId8">
                  <a:extLst>
                    <a:ext uri="{A12FA001-AC4F-418D-AE19-62706E023703}">
                      <ahyp:hlinkClr xmlns:ahyp="http://schemas.microsoft.com/office/drawing/2018/hyperlinkcolor" xmlns="" val="tx"/>
                    </a:ext>
                  </a:extLst>
                </a:hlinkClick>
              </a:rPr>
              <a:t>Michèle Aymard</a:t>
            </a:r>
            <a:r>
              <a:rPr lang="fr-FR" sz="2800" dirty="0">
                <a:solidFill>
                  <a:schemeClr val="bg1"/>
                </a:solidFill>
              </a:rPr>
              <a:t>, and </a:t>
            </a:r>
            <a:r>
              <a:rPr lang="fr-FR" sz="2800" dirty="0">
                <a:solidFill>
                  <a:schemeClr val="bg1"/>
                </a:solidFill>
                <a:hlinkClick r:id="rId9">
                  <a:extLst>
                    <a:ext uri="{A12FA001-AC4F-418D-AE19-62706E023703}">
                      <ahyp:hlinkClr xmlns:ahyp="http://schemas.microsoft.com/office/drawing/2018/hyperlinkcolor" xmlns="" val="tx"/>
                    </a:ext>
                  </a:extLst>
                </a:hlinkClick>
              </a:rPr>
              <a:t>Bruno Lina</a:t>
            </a:r>
            <a:endParaRPr lang="fr-FR" sz="2800" dirty="0">
              <a:solidFill>
                <a:schemeClr val="bg1"/>
              </a:solidFill>
            </a:endParaRPr>
          </a:p>
        </p:txBody>
      </p:sp>
    </p:spTree>
    <p:extLst>
      <p:ext uri="{BB962C8B-B14F-4D97-AF65-F5344CB8AC3E}">
        <p14:creationId xmlns:p14="http://schemas.microsoft.com/office/powerpoint/2010/main" xmlns="" val="1608982257"/>
      </p:ext>
    </p:extLst>
  </p:cSld>
  <p:clrMapOvr>
    <a:masterClrMapping/>
  </p:clrMapOvr>
</p:sld>
</file>

<file path=ppt/theme/theme1.xml><?xml version="1.0" encoding="utf-8"?>
<a:theme xmlns:a="http://schemas.openxmlformats.org/drawingml/2006/main" name="Font Gri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Font Gris</Template>
  <TotalTime>797</TotalTime>
  <Words>500</Words>
  <Application>Microsoft Office PowerPoint</Application>
  <PresentationFormat>Personnalisé</PresentationFormat>
  <Paragraphs>58</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Font Gris</vt:lpstr>
      <vt:lpstr>Covid19 : Une virulence surprenante !</vt:lpstr>
      <vt:lpstr>Diapositive 2</vt:lpstr>
      <vt:lpstr>Covid19 : Une virulence surprenante !</vt:lpstr>
      <vt:lpstr>Diapositive 4</vt:lpstr>
      <vt:lpstr>1) La première observation : la chute de la charge virale d’après Gautret et al.</vt:lpstr>
      <vt:lpstr>2) l’ordonnance inadmissible du 26 mars 2020 interdisant l’HCQ aux médecins de ville, les seuls praticiens qui étaient en mesure d’appliquer le traitement préconisé par l’IHU à savoir traiter dès les premiers symptômes. </vt:lpstr>
      <vt:lpstr>3°) La pertinence de nombreux médecins de ville ayant continué à traiter leurs patients avec les seules molécules préconisées autorisées (AZM et Zn) </vt:lpstr>
      <vt:lpstr>Diapositive 8</vt:lpstr>
      <vt:lpstr>Diapositive 9</vt:lpstr>
      <vt:lpstr>Diapositive 10</vt:lpstr>
      <vt:lpstr>Diapositive 11</vt:lpstr>
      <vt:lpstr>Diapositive 12</vt:lpstr>
      <vt:lpstr>Diapositive 13</vt:lpstr>
      <vt:lpstr>Diapositive 14</vt:lpstr>
      <vt:lpstr>Diapositive 15</vt:lpstr>
      <vt:lpstr>Deux cas peuvent se présenter : </vt:lpstr>
      <vt:lpstr>Deux cas peuvent se présenter : </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 Une virulence surprenante !</dc:title>
  <dc:creator>bruno escarguel</dc:creator>
  <cp:lastModifiedBy>annie</cp:lastModifiedBy>
  <cp:revision>30</cp:revision>
  <dcterms:created xsi:type="dcterms:W3CDTF">2020-10-18T13:17:43Z</dcterms:created>
  <dcterms:modified xsi:type="dcterms:W3CDTF">2020-11-08T13:11:24Z</dcterms:modified>
</cp:coreProperties>
</file>